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6"/>
  </p:notesMasterIdLst>
  <p:sldIdLst>
    <p:sldId id="256" r:id="rId2"/>
    <p:sldId id="257" r:id="rId3"/>
    <p:sldId id="275" r:id="rId4"/>
    <p:sldId id="276" r:id="rId5"/>
    <p:sldId id="277" r:id="rId6"/>
    <p:sldId id="270" r:id="rId7"/>
    <p:sldId id="258" r:id="rId8"/>
    <p:sldId id="261" r:id="rId9"/>
    <p:sldId id="262" r:id="rId10"/>
    <p:sldId id="263" r:id="rId11"/>
    <p:sldId id="264" r:id="rId12"/>
    <p:sldId id="278" r:id="rId13"/>
    <p:sldId id="266" r:id="rId14"/>
    <p:sldId id="267" r:id="rId15"/>
    <p:sldId id="280" r:id="rId16"/>
    <p:sldId id="287" r:id="rId17"/>
    <p:sldId id="282" r:id="rId18"/>
    <p:sldId id="283" r:id="rId19"/>
    <p:sldId id="286" r:id="rId20"/>
    <p:sldId id="281" r:id="rId21"/>
    <p:sldId id="284" r:id="rId22"/>
    <p:sldId id="285" r:id="rId23"/>
    <p:sldId id="279" r:id="rId24"/>
    <p:sldId id="26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_" initials="_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2507" autoAdjust="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72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84273-7B36-4B7E-885E-3E99ED49BB9A}" type="datetimeFigureOut">
              <a:rPr lang="cs-CZ" smtClean="0"/>
              <a:t>05.06.2019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7F6935-E5B2-4C5F-8389-155437C9A4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022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F6935-E5B2-4C5F-8389-155437C9A4C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366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2153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20399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4598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75128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8437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7995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0595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86608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9592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41989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0084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03558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35900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49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4237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9777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t>6/5/2019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2971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271264" y="1733290"/>
            <a:ext cx="8587680" cy="1472184"/>
          </a:xfrm>
        </p:spPr>
        <p:txBody>
          <a:bodyPr/>
          <a:lstStyle/>
          <a:p>
            <a:pPr algn="ctr"/>
            <a:r>
              <a:rPr lang="cs-CZ" sz="5200" b="1" dirty="0" smtClean="0"/>
              <a:t/>
            </a:r>
            <a:br>
              <a:rPr lang="cs-CZ" sz="5200" b="1" dirty="0" smtClean="0"/>
            </a:br>
            <a:r>
              <a:rPr lang="cs-CZ" sz="5200" b="1" dirty="0"/>
              <a:t/>
            </a:r>
            <a:br>
              <a:rPr lang="cs-CZ" sz="5200" b="1" dirty="0"/>
            </a:br>
            <a:r>
              <a:rPr lang="cs-CZ" sz="5200" b="1" dirty="0" smtClean="0"/>
              <a:t/>
            </a:r>
            <a:br>
              <a:rPr lang="cs-CZ" sz="5200" b="1" dirty="0" smtClean="0"/>
            </a:br>
            <a:r>
              <a:rPr lang="cs-CZ" sz="5200" b="1" dirty="0" smtClean="0"/>
              <a:t>„</a:t>
            </a:r>
            <a:r>
              <a:rPr lang="cs-CZ" sz="5200" b="1" dirty="0"/>
              <a:t>Učíme se vedle sebe“</a:t>
            </a:r>
            <a:br>
              <a:rPr lang="cs-CZ" sz="5200" b="1" dirty="0"/>
            </a:br>
            <a:r>
              <a:rPr lang="cs-CZ" sz="5200" b="1" dirty="0"/>
              <a:t>„</a:t>
            </a:r>
            <a:r>
              <a:rPr lang="cs-CZ" sz="2800" b="1" dirty="0" err="1"/>
              <a:t>We</a:t>
            </a:r>
            <a:r>
              <a:rPr lang="cs-CZ" sz="2800" b="1" dirty="0"/>
              <a:t> </a:t>
            </a:r>
            <a:r>
              <a:rPr lang="cs-CZ" sz="2800" b="1" dirty="0" err="1"/>
              <a:t>learn</a:t>
            </a:r>
            <a:r>
              <a:rPr lang="cs-CZ" sz="2800" b="1" dirty="0"/>
              <a:t> </a:t>
            </a:r>
            <a:r>
              <a:rPr lang="cs-CZ" sz="2800" b="1" dirty="0" err="1"/>
              <a:t>side</a:t>
            </a:r>
            <a:r>
              <a:rPr lang="cs-CZ" sz="2800" b="1" dirty="0"/>
              <a:t> by </a:t>
            </a:r>
            <a:r>
              <a:rPr lang="cs-CZ" sz="2800" b="1" dirty="0" err="1"/>
              <a:t>side</a:t>
            </a:r>
            <a:r>
              <a:rPr lang="cs-CZ" sz="5200" b="1" dirty="0"/>
              <a:t>“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23528" y="3789040"/>
            <a:ext cx="7776864" cy="2808312"/>
          </a:xfrm>
        </p:spPr>
        <p:txBody>
          <a:bodyPr>
            <a:normAutofit/>
          </a:bodyPr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Operační program:  Výzkum</a:t>
            </a:r>
            <a:r>
              <a:rPr lang="cs-CZ" sz="2800" dirty="0">
                <a:solidFill>
                  <a:schemeClr val="tx1"/>
                </a:solidFill>
              </a:rPr>
              <a:t>, vývoj a </a:t>
            </a:r>
            <a:r>
              <a:rPr lang="cs-CZ" sz="2800" dirty="0" smtClean="0">
                <a:solidFill>
                  <a:schemeClr val="tx1"/>
                </a:solidFill>
              </a:rPr>
              <a:t>vzdělávání</a:t>
            </a:r>
          </a:p>
          <a:p>
            <a:pPr algn="ctr"/>
            <a:endParaRPr lang="cs-CZ" sz="2800" dirty="0" smtClean="0">
              <a:solidFill>
                <a:schemeClr val="tx1"/>
              </a:solidFill>
            </a:endParaRPr>
          </a:p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Rovný přístup ke kvalitnímu předškolnímu, primárnímu a sekundárnímu vzdělávání</a:t>
            </a:r>
            <a:endParaRPr lang="cs-CZ" sz="28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" t="21218" r="3681" b="20732"/>
          <a:stretch/>
        </p:blipFill>
        <p:spPr>
          <a:xfrm>
            <a:off x="714428" y="188640"/>
            <a:ext cx="7715143" cy="1080120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4607049" y="6209294"/>
            <a:ext cx="4392488" cy="6292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2600" dirty="0" smtClean="0">
                <a:solidFill>
                  <a:schemeClr val="tx1"/>
                </a:solidFill>
              </a:rPr>
              <a:t>Mgr. Ilona Medunová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15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Partner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556792"/>
            <a:ext cx="6347714" cy="4484571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>
                <a:solidFill>
                  <a:schemeClr val="tx1"/>
                </a:solidFill>
              </a:rPr>
              <a:t>"Hartenberg o</a:t>
            </a:r>
            <a:r>
              <a:rPr lang="cs-CZ" sz="2600" dirty="0" smtClean="0">
                <a:solidFill>
                  <a:schemeClr val="tx1"/>
                </a:solidFill>
              </a:rPr>
              <a:t>. s."</a:t>
            </a:r>
          </a:p>
          <a:p>
            <a:pPr marL="402336" lvl="1" indent="0" algn="just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Za jeho podpory byla realizována volnočasová aktivita Kulturní kroužek – např. Hartenbergské strašení.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429000"/>
            <a:ext cx="4536504" cy="306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Klíčové aktivity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97459"/>
            <a:ext cx="7498080" cy="5293568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b="1" dirty="0" smtClean="0">
                <a:solidFill>
                  <a:schemeClr val="tx1"/>
                </a:solidFill>
              </a:rPr>
              <a:t>Doučovací aktivity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1.1.1. Český jazyk a literatura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1.1.2. Matematika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1.1.3. Německý jazyk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1.1.4. Anglický jazyk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1.1.5. Odborné předměty (obory Kuchař, Provoz společného stravování, </a:t>
            </a:r>
            <a:r>
              <a:rPr lang="cs-CZ" sz="2600" dirty="0" smtClean="0">
                <a:solidFill>
                  <a:schemeClr val="tx1"/>
                </a:solidFill>
              </a:rPr>
              <a:t>Cukrář, Pekař</a:t>
            </a:r>
            <a:r>
              <a:rPr lang="cs-CZ" sz="2600" dirty="0">
                <a:solidFill>
                  <a:schemeClr val="tx1"/>
                </a:solidFill>
              </a:rPr>
              <a:t>, Pekařské </a:t>
            </a:r>
            <a:r>
              <a:rPr lang="cs-CZ" sz="2600" dirty="0" smtClean="0">
                <a:solidFill>
                  <a:schemeClr val="tx1"/>
                </a:solidFill>
              </a:rPr>
              <a:t>práce, Cukrářské práce)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cs-CZ" sz="2600" dirty="0" smtClean="0">
              <a:solidFill>
                <a:schemeClr val="tx1"/>
              </a:solidFill>
            </a:endParaRP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Klíčové aktivity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70000"/>
            <a:ext cx="7498080" cy="5293568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b="1" dirty="0" smtClean="0">
                <a:solidFill>
                  <a:schemeClr val="tx1"/>
                </a:solidFill>
              </a:rPr>
              <a:t>Volnočasové aktivity</a:t>
            </a:r>
            <a:endParaRPr lang="cs-CZ" sz="2600" b="1" dirty="0">
              <a:solidFill>
                <a:schemeClr val="tx1"/>
              </a:solidFill>
            </a:endParaRP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1.2.1. </a:t>
            </a:r>
            <a:r>
              <a:rPr lang="cs-CZ" sz="2600" dirty="0" smtClean="0">
                <a:solidFill>
                  <a:schemeClr val="tx1"/>
                </a:solidFill>
              </a:rPr>
              <a:t>IKT kroužek</a:t>
            </a:r>
            <a:endParaRPr lang="cs-CZ" sz="2600" dirty="0">
              <a:solidFill>
                <a:schemeClr val="tx1"/>
              </a:solidFill>
            </a:endParaRP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1.2.2. Kulturní </a:t>
            </a:r>
            <a:r>
              <a:rPr lang="cs-CZ" sz="2600" dirty="0" smtClean="0">
                <a:solidFill>
                  <a:schemeClr val="tx1"/>
                </a:solidFill>
              </a:rPr>
              <a:t>kroužek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>
                <a:solidFill>
                  <a:schemeClr val="tx1"/>
                </a:solidFill>
              </a:rPr>
              <a:t>1.3.1. Koheze třídního kolektivu s metodikem koheze třídního kolektivu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>
                <a:solidFill>
                  <a:schemeClr val="tx1"/>
                </a:solidFill>
              </a:rPr>
              <a:t>1.4. Aktivita „Starší kamarád“</a:t>
            </a: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cs-CZ" sz="2600" dirty="0" smtClean="0">
              <a:solidFill>
                <a:schemeClr val="tx1"/>
              </a:solidFill>
            </a:endParaRPr>
          </a:p>
          <a:p>
            <a:pPr lvl="1" algn="just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8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Klíčové aktivity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340768"/>
            <a:ext cx="7498080" cy="5293568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2.1. Podpora školních poradenských </a:t>
            </a:r>
            <a:r>
              <a:rPr lang="cs-CZ" sz="2600" dirty="0">
                <a:solidFill>
                  <a:schemeClr val="tx1"/>
                </a:solidFill>
              </a:rPr>
              <a:t>pracovišť – </a:t>
            </a:r>
            <a:r>
              <a:rPr lang="cs-CZ" sz="2600" b="1" dirty="0">
                <a:solidFill>
                  <a:schemeClr val="tx1"/>
                </a:solidFill>
              </a:rPr>
              <a:t>Speciální pedagog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2.2. Podpora </a:t>
            </a:r>
            <a:r>
              <a:rPr lang="cs-CZ" sz="2600" dirty="0">
                <a:solidFill>
                  <a:schemeClr val="tx1"/>
                </a:solidFill>
              </a:rPr>
              <a:t>školních poradenských pracovišť – </a:t>
            </a:r>
            <a:r>
              <a:rPr lang="cs-CZ" sz="2600" b="1" dirty="0" smtClean="0">
                <a:solidFill>
                  <a:schemeClr val="tx1"/>
                </a:solidFill>
              </a:rPr>
              <a:t>Koordinátor inkluze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3.1. Metodická podpora pedagogů při práci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s heterogenní skupinou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3.2. Podpora pedagogů při zavádění a rozvoji inkluzivního vzdělávání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3.3. Osobnostní rozvoj pedagogů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2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Klíčové aktivity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412776"/>
            <a:ext cx="7498080" cy="5293568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3.4. Práce se žáky s odlišným mateřským jazykem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3.5. Podpora speciálních pedagogů v zapojení se do procesu inkluzivního vzdělávání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4. Řízení projektu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8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Ukázka projektových aktivit</a:t>
            </a:r>
            <a:endParaRPr lang="cs-CZ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9" r="27754"/>
          <a:stretch/>
        </p:blipFill>
        <p:spPr>
          <a:xfrm>
            <a:off x="755576" y="2256568"/>
            <a:ext cx="3240360" cy="4320479"/>
          </a:xfr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3"/>
          <a:srcRect l="51294" t="18617" r="31034" b="10583"/>
          <a:stretch/>
        </p:blipFill>
        <p:spPr>
          <a:xfrm>
            <a:off x="4644008" y="2256567"/>
            <a:ext cx="3024336" cy="4326643"/>
          </a:xfrm>
          <a:prstGeom prst="rect">
            <a:avLst/>
          </a:prstGeom>
        </p:spPr>
      </p:pic>
      <p:sp>
        <p:nvSpPr>
          <p:cNvPr id="10" name="Zástupný symbol pro obsah 4"/>
          <p:cNvSpPr txBox="1">
            <a:spLocks/>
          </p:cNvSpPr>
          <p:nvPr/>
        </p:nvSpPr>
        <p:spPr>
          <a:xfrm>
            <a:off x="609599" y="1316732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cs-CZ" sz="2600" dirty="0" smtClean="0"/>
              <a:t>Výroba rozcestníků pro hrad </a:t>
            </a:r>
          </a:p>
          <a:p>
            <a:pPr marL="82296" indent="0">
              <a:buNone/>
            </a:pPr>
            <a:r>
              <a:rPr lang="cs-CZ" sz="2600" dirty="0" smtClean="0"/>
              <a:t>a výroba plakátů pro </a:t>
            </a:r>
            <a:r>
              <a:rPr lang="cs-CZ" sz="2600" dirty="0" err="1" smtClean="0"/>
              <a:t>Hartenbergské</a:t>
            </a:r>
            <a:r>
              <a:rPr lang="cs-CZ" sz="2600" dirty="0" smtClean="0"/>
              <a:t> strašení </a:t>
            </a:r>
            <a:br>
              <a:rPr lang="cs-CZ" sz="2600" dirty="0" smtClean="0"/>
            </a:br>
            <a:endParaRPr lang="cs-CZ" sz="2600" dirty="0"/>
          </a:p>
        </p:txBody>
      </p:sp>
    </p:spTree>
    <p:extLst>
      <p:ext uri="{BB962C8B-B14F-4D97-AF65-F5344CB8AC3E}">
        <p14:creationId xmlns:p14="http://schemas.microsoft.com/office/powerpoint/2010/main" val="25569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Ukázka projektových aktivit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49" y="2348880"/>
            <a:ext cx="4225143" cy="279595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3"/>
          <a:srcRect l="14385" r="1761"/>
          <a:stretch/>
        </p:blipFill>
        <p:spPr>
          <a:xfrm>
            <a:off x="4595960" y="3645024"/>
            <a:ext cx="4456871" cy="2997701"/>
          </a:xfrm>
          <a:prstGeom prst="rect">
            <a:avLst/>
          </a:prstGeom>
        </p:spPr>
      </p:pic>
      <p:sp>
        <p:nvSpPr>
          <p:cNvPr id="10" name="Zástupný symbol pro obsah 4"/>
          <p:cNvSpPr txBox="1">
            <a:spLocks/>
          </p:cNvSpPr>
          <p:nvPr/>
        </p:nvSpPr>
        <p:spPr>
          <a:xfrm>
            <a:off x="609599" y="1316732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cs-CZ" sz="2600" dirty="0" smtClean="0"/>
              <a:t>Mikulášská jízda a Hartenbergské strašení </a:t>
            </a:r>
            <a:br>
              <a:rPr lang="cs-CZ" sz="2600" dirty="0" smtClean="0"/>
            </a:br>
            <a:r>
              <a:rPr lang="cs-CZ" sz="2600" dirty="0" smtClean="0"/>
              <a:t>ve spolupráci s Hradem Hartenberg</a:t>
            </a:r>
            <a:endParaRPr lang="cs-CZ" sz="2600" dirty="0"/>
          </a:p>
        </p:txBody>
      </p:sp>
    </p:spTree>
    <p:extLst>
      <p:ext uri="{BB962C8B-B14F-4D97-AF65-F5344CB8AC3E}">
        <p14:creationId xmlns:p14="http://schemas.microsoft.com/office/powerpoint/2010/main" val="13747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Ukázka projektových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196752"/>
            <a:ext cx="7498080" cy="5293568"/>
          </a:xfrm>
        </p:spPr>
        <p:txBody>
          <a:bodyPr>
            <a:normAutofit/>
          </a:bodyPr>
          <a:lstStyle/>
          <a:p>
            <a:pPr marL="0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Návštěva Chebského hradu v rámci kulturního kroužku – pracovní list</a:t>
            </a:r>
            <a:endParaRPr lang="cs-CZ" sz="2600" dirty="0">
              <a:solidFill>
                <a:schemeClr val="tx1"/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/>
          <a:srcRect l="50078" t="12779" r="8939" b="6264"/>
          <a:stretch/>
        </p:blipFill>
        <p:spPr>
          <a:xfrm>
            <a:off x="595539" y="2276872"/>
            <a:ext cx="4004756" cy="282492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/>
          <a:srcRect l="49812" t="13088" r="8674" b="6244"/>
          <a:stretch/>
        </p:blipFill>
        <p:spPr>
          <a:xfrm>
            <a:off x="4600295" y="3655442"/>
            <a:ext cx="4071215" cy="282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4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Ukázka projektových aktivit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577258" y="1294173"/>
            <a:ext cx="6347714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Pekařský kurz ruční výroby chleba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v Mlýně u Veselých</a:t>
            </a:r>
            <a:endParaRPr lang="cs-CZ" sz="2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20170513 12460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68"/>
          <a:stretch/>
        </p:blipFill>
        <p:spPr bwMode="auto">
          <a:xfrm>
            <a:off x="533508" y="3439391"/>
            <a:ext cx="3994414" cy="28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20170513 101907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4"/>
          <a:stretch/>
        </p:blipFill>
        <p:spPr bwMode="auto">
          <a:xfrm>
            <a:off x="4691564" y="2109896"/>
            <a:ext cx="3264812" cy="419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14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Aktivity</a:t>
            </a:r>
            <a:endParaRPr lang="cs-CZ" b="1" dirty="0"/>
          </a:p>
        </p:txBody>
      </p:sp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8511724"/>
              </p:ext>
            </p:extLst>
          </p:nvPr>
        </p:nvGraphicFramePr>
        <p:xfrm>
          <a:off x="971600" y="2056875"/>
          <a:ext cx="6408712" cy="47396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0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83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Období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1"/>
                          </a:solidFill>
                          <a:effectLst/>
                        </a:rPr>
                        <a:t>Činnost</a:t>
                      </a:r>
                      <a:endParaRPr lang="cs-CZ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Září 2017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Jména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. Dopis </a:t>
                      </a: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sobě.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Říjen 2017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Desatero třídy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Listopad 2017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Sociometrický test (ve spolupráci s SPPG)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          </a:t>
                      </a: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Zadání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cs-CZ" sz="800" dirty="0">
                          <a:solidFill>
                            <a:schemeClr val="tx1"/>
                          </a:solidFill>
                          <a:effectLst/>
                        </a:rPr>
                        <a:t>          </a:t>
                      </a: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Seznámení s vyhodnocením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Prosinec 2017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Místa si vymění…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Tematická beseda.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1"/>
                          </a:solidFill>
                          <a:effectLst/>
                        </a:rPr>
                        <a:t>Leden 2018</a:t>
                      </a:r>
                      <a:endParaRPr lang="cs-CZ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Jak se mi žije v naší třídě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5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1"/>
                          </a:solidFill>
                          <a:effectLst/>
                        </a:rPr>
                        <a:t>Únor 2018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1"/>
                          </a:solidFill>
                          <a:effectLst/>
                        </a:rPr>
                        <a:t>Lyžařský výcvik</a:t>
                      </a:r>
                      <a:endParaRPr lang="cs-CZ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Můj spolužák je…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Posilování spolupráce v neznámém místě, pomoc 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při </a:t>
                      </a: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přesunu z ubytování na sjezdovku apod.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chemeClr val="tx1"/>
                          </a:solidFill>
                          <a:effectLst/>
                        </a:rPr>
                        <a:t>Březen 2018</a:t>
                      </a:r>
                      <a:endParaRPr lang="cs-CZ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Policejní zpráva.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Tematicky zaměřená beseda.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Duben 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Erb.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Květen 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Poker.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Červen 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2018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3284" marR="6328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Zpětná vazba</a:t>
                      </a:r>
                      <a:r>
                        <a:rPr lang="cs-CZ" sz="1400" dirty="0" smtClean="0">
                          <a:solidFill>
                            <a:schemeClr val="tx1"/>
                          </a:solidFill>
                          <a:effectLst/>
                        </a:rPr>
                        <a:t>. Pochvala</a:t>
                      </a:r>
                      <a:r>
                        <a:rPr lang="cs-CZ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cs-CZ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3284" marR="63284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3568" y="1273697"/>
            <a:ext cx="7920880" cy="677108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cs-CZ" sz="2600" dirty="0"/>
              <a:t>Tematický plán metodika koheze třídního kolektivu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Třídy:              1.CU-PEK, 1.KIS-KOS, 1.K -TR, 1.K 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2467578" y="778970"/>
            <a:ext cx="5200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400" dirty="0" smtClean="0"/>
              <a:t>            Koheze třídního kolektivu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0685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Základní údaje o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340768"/>
            <a:ext cx="7498080" cy="5293568"/>
          </a:xfrm>
        </p:spPr>
        <p:txBody>
          <a:bodyPr>
            <a:normAutofit fontScale="47500" lnSpcReduction="20000"/>
          </a:bodyPr>
          <a:lstStyle/>
          <a:p>
            <a:pPr marL="82296" indent="0"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Identifikace operace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 smtClean="0">
                <a:solidFill>
                  <a:schemeClr val="tx1"/>
                </a:solidFill>
              </a:rPr>
              <a:t>Registrační </a:t>
            </a:r>
            <a:r>
              <a:rPr lang="cs-CZ" sz="3600" dirty="0">
                <a:solidFill>
                  <a:schemeClr val="tx1"/>
                </a:solidFill>
              </a:rPr>
              <a:t>číslo </a:t>
            </a:r>
            <a:r>
              <a:rPr lang="cs-CZ" sz="3600" dirty="0" smtClean="0">
                <a:solidFill>
                  <a:schemeClr val="tx1"/>
                </a:solidFill>
              </a:rPr>
              <a:t>projektu: CZ.02.3.61/0.0/0.0/15_007/0000201</a:t>
            </a:r>
            <a:endParaRPr lang="cs-CZ" sz="3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 smtClean="0">
                <a:solidFill>
                  <a:schemeClr val="tx1"/>
                </a:solidFill>
              </a:rPr>
              <a:t>Identifikace žádosti (</a:t>
            </a:r>
            <a:r>
              <a:rPr lang="cs-CZ" sz="3600" dirty="0" err="1" smtClean="0">
                <a:solidFill>
                  <a:schemeClr val="tx1"/>
                </a:solidFill>
              </a:rPr>
              <a:t>Hash</a:t>
            </a:r>
            <a:r>
              <a:rPr lang="cs-CZ" sz="3600" dirty="0" smtClean="0">
                <a:solidFill>
                  <a:schemeClr val="tx1"/>
                </a:solidFill>
              </a:rPr>
              <a:t>): 1Ku14P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 smtClean="0">
                <a:solidFill>
                  <a:schemeClr val="tx1"/>
                </a:solidFill>
              </a:rPr>
              <a:t>Zkrácený název projektu: Učíme se vedle sebe</a:t>
            </a:r>
          </a:p>
          <a:p>
            <a:endParaRPr lang="cs-CZ" sz="1700" dirty="0">
              <a:solidFill>
                <a:schemeClr val="tx1"/>
              </a:solidFill>
            </a:endParaRPr>
          </a:p>
          <a:p>
            <a:pPr marL="82296" indent="0">
              <a:buNone/>
            </a:pPr>
            <a:r>
              <a:rPr lang="cs-CZ" sz="3600" b="1" dirty="0" smtClean="0">
                <a:solidFill>
                  <a:schemeClr val="tx1"/>
                </a:solidFill>
              </a:rPr>
              <a:t>Projekt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 smtClean="0">
                <a:solidFill>
                  <a:schemeClr val="tx1"/>
                </a:solidFill>
              </a:rPr>
              <a:t>Číslo </a:t>
            </a:r>
            <a:r>
              <a:rPr lang="cs-CZ" sz="3600" dirty="0">
                <a:solidFill>
                  <a:schemeClr val="tx1"/>
                </a:solidFill>
              </a:rPr>
              <a:t>programu: 02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Název programu: Operační program  Výzkum, vývoj a vzdělávání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Číslo výzvy: 02_15_007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Název výzvy:  Výzva č. 02_15_007 pro Inkluzivní vzdělávání v prioritní ose 3 OP</a:t>
            </a:r>
          </a:p>
          <a:p>
            <a:endParaRPr lang="cs-CZ" sz="1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Doba realizace projektu: od 1. 9. 2016 do 31. 8. 2019 (36 měsíců</a:t>
            </a:r>
            <a:r>
              <a:rPr lang="cs-CZ" sz="3600" dirty="0" smtClean="0">
                <a:solidFill>
                  <a:schemeClr val="tx1"/>
                </a:solidFill>
              </a:rPr>
              <a:t>)</a:t>
            </a:r>
            <a:endParaRPr lang="cs-CZ" sz="3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Rozpočet projektu: 5.464.660 </a:t>
            </a:r>
            <a:r>
              <a:rPr lang="cs-CZ" sz="3600" dirty="0" smtClean="0">
                <a:solidFill>
                  <a:schemeClr val="tx1"/>
                </a:solidFill>
              </a:rPr>
              <a:t>Kč</a:t>
            </a:r>
            <a:endParaRPr lang="cs-CZ" sz="3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endParaRPr lang="cs-CZ" sz="1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3600" dirty="0">
                <a:solidFill>
                  <a:schemeClr val="tx1"/>
                </a:solidFill>
              </a:rPr>
              <a:t>Nositel projektu: </a:t>
            </a:r>
            <a:endParaRPr lang="cs-CZ" sz="3600" dirty="0" smtClean="0">
              <a:solidFill>
                <a:schemeClr val="tx1"/>
              </a:solidFill>
            </a:endParaRPr>
          </a:p>
          <a:p>
            <a:pPr marL="82296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cs-CZ" sz="3600" dirty="0">
                <a:solidFill>
                  <a:schemeClr val="tx1"/>
                </a:solidFill>
              </a:rPr>
              <a:t>	</a:t>
            </a:r>
            <a:r>
              <a:rPr lang="cs-CZ" sz="3600" dirty="0" smtClean="0">
                <a:solidFill>
                  <a:schemeClr val="tx1"/>
                </a:solidFill>
              </a:rPr>
              <a:t>Střední škola živnostenská Sokolov, příspěvková organizace</a:t>
            </a:r>
            <a:endParaRPr lang="cs-CZ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65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Naplňování indikátorů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87934"/>
            <a:ext cx="7498080" cy="5293568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obtížně se realizovala aktivita „Starší kamarád“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důvody: mnoho škol již ve spoustě projektů</a:t>
            </a:r>
          </a:p>
          <a:p>
            <a:pPr marL="0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                odpolední aktivity nejsou vítány  </a:t>
            </a:r>
            <a:endParaRPr lang="cs-CZ" sz="2600" dirty="0">
              <a:solidFill>
                <a:schemeClr val="tx1"/>
              </a:solidFill>
            </a:endParaRPr>
          </a:p>
          <a:p>
            <a:pPr marL="0" indent="0">
              <a:buClr>
                <a:schemeClr val="tx2">
                  <a:lumMod val="60000"/>
                  <a:lumOff val="40000"/>
                </a:schemeClr>
              </a:buClr>
              <a:buNone/>
            </a:pPr>
            <a:r>
              <a:rPr lang="cs-CZ" sz="2600" dirty="0" smtClean="0">
                <a:solidFill>
                  <a:srgbClr val="FF0000"/>
                </a:solidFill>
              </a:rPr>
              <a:t>                </a:t>
            </a:r>
            <a:r>
              <a:rPr lang="cs-CZ" sz="2600" dirty="0" smtClean="0">
                <a:solidFill>
                  <a:schemeClr val="tx1"/>
                </a:solidFill>
              </a:rPr>
              <a:t>nezájem ze strany rodiny 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skvělé naplňování víkendových akcí – tzv. „vděčné děti“</a:t>
            </a:r>
            <a:endParaRPr lang="cs-CZ" sz="26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velký zájem o semináře ze strany pedagogů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obtíže s veřejnou zakázkou na služby-semináře na míru – 3x se nikdo nepřihlásil   </a:t>
            </a:r>
            <a:r>
              <a:rPr lang="cs-CZ" sz="2600" dirty="0" smtClean="0">
                <a:solidFill>
                  <a:srgbClr val="FF0000"/>
                </a:solidFill>
              </a:rPr>
              <a:t>   </a:t>
            </a:r>
            <a:endParaRPr lang="cs-CZ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626697" cy="1320800"/>
          </a:xfrm>
        </p:spPr>
        <p:txBody>
          <a:bodyPr/>
          <a:lstStyle/>
          <a:p>
            <a:r>
              <a:rPr lang="cs-CZ" b="1" dirty="0" smtClean="0"/>
              <a:t>Zhodnocení přínosu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70000"/>
            <a:ext cx="7498080" cy="5293568"/>
          </a:xfrm>
        </p:spPr>
        <p:txBody>
          <a:bodyPr>
            <a:no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doposud podpořeno 274  žáků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5 žáků, kteří chtěli opustit předčasně vzdělávání, prošlo doučovacími aktivitami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a úspěšně dokončilo studium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všichni PP (74) prošli vzdělávacími kurzy včetně víkendového zaměřeného na syndrom vyhoření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stmelovací aktivity zaměřené na 1.ročníky výrazně změnily průběh třídnických hodin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byl velký zájem žáků z méně podnětného prostředí o víkendové aktivity (Hartenberg, úklid Ohře...)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06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554689" cy="1320800"/>
          </a:xfrm>
        </p:spPr>
        <p:txBody>
          <a:bodyPr/>
          <a:lstStyle/>
          <a:p>
            <a:r>
              <a:rPr lang="cs-CZ" b="1" dirty="0" smtClean="0"/>
              <a:t>Zhodnocení přínosu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70000"/>
            <a:ext cx="7498080" cy="5293568"/>
          </a:xfrm>
        </p:spPr>
        <p:txBody>
          <a:bodyPr>
            <a:norm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vznikla profesní portfolia pedagogických pracovníků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PP jsou „osvícenější“ při realizaci společného vzdělávání, naučili se psychohygienickou péči o sebe sama 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zlepšila se činnost v práci s třídními kolektivy při třídnických hodinách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společnými víkendovými aktivitami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se pozitivně zlepšily vztahy učitel – žák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ale </a:t>
            </a:r>
            <a:r>
              <a:rPr lang="cs-CZ" sz="2600" b="1" dirty="0" smtClean="0">
                <a:solidFill>
                  <a:schemeClr val="tx1"/>
                </a:solidFill>
              </a:rPr>
              <a:t>jen minimálně </a:t>
            </a:r>
            <a:r>
              <a:rPr lang="cs-CZ" sz="2600" dirty="0" smtClean="0">
                <a:solidFill>
                  <a:schemeClr val="tx1"/>
                </a:solidFill>
              </a:rPr>
              <a:t>jsme zabránili předčasným odchodům žáků ze vzdělávání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66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626697" cy="1320800"/>
          </a:xfrm>
        </p:spPr>
        <p:txBody>
          <a:bodyPr/>
          <a:lstStyle/>
          <a:p>
            <a:r>
              <a:rPr lang="cs-CZ" b="1" dirty="0" smtClean="0"/>
              <a:t>Vybavení pořízené z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297459"/>
            <a:ext cx="7498080" cy="5293568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Kalkulačka (28x)</a:t>
            </a:r>
            <a:endParaRPr lang="cs-CZ" sz="28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Tablet s krytem </a:t>
            </a:r>
            <a:r>
              <a:rPr lang="cs-CZ" sz="2800" dirty="0">
                <a:solidFill>
                  <a:schemeClr val="tx1"/>
                </a:solidFill>
              </a:rPr>
              <a:t>s klávesnicí </a:t>
            </a:r>
            <a:r>
              <a:rPr lang="cs-CZ" sz="2800" dirty="0" smtClean="0">
                <a:solidFill>
                  <a:schemeClr val="tx1"/>
                </a:solidFill>
              </a:rPr>
              <a:t>(60x)</a:t>
            </a:r>
            <a:endParaRPr lang="cs-CZ" sz="28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>
                <a:solidFill>
                  <a:schemeClr val="tx1"/>
                </a:solidFill>
              </a:rPr>
              <a:t>PC licence </a:t>
            </a:r>
            <a:r>
              <a:rPr lang="cs-CZ" sz="2800" dirty="0" err="1">
                <a:solidFill>
                  <a:schemeClr val="tx1"/>
                </a:solidFill>
              </a:rPr>
              <a:t>Langmaster</a:t>
            </a:r>
            <a:r>
              <a:rPr lang="cs-CZ" sz="2800" dirty="0">
                <a:solidFill>
                  <a:schemeClr val="tx1"/>
                </a:solidFill>
              </a:rPr>
              <a:t> - </a:t>
            </a:r>
            <a:r>
              <a:rPr lang="cs-CZ" sz="2800" dirty="0" err="1">
                <a:solidFill>
                  <a:schemeClr val="tx1"/>
                </a:solidFill>
              </a:rPr>
              <a:t>LANGMaster</a:t>
            </a:r>
            <a:r>
              <a:rPr lang="cs-CZ" sz="2800" dirty="0">
                <a:solidFill>
                  <a:schemeClr val="tx1"/>
                </a:solidFill>
              </a:rPr>
              <a:t> </a:t>
            </a:r>
            <a:r>
              <a:rPr lang="cs-CZ" sz="2800" dirty="0" smtClean="0">
                <a:solidFill>
                  <a:schemeClr val="tx1"/>
                </a:solidFill>
              </a:rPr>
              <a:t>Angličtina (1x)</a:t>
            </a:r>
            <a:endParaRPr lang="cs-CZ" sz="2800" dirty="0">
              <a:solidFill>
                <a:schemeClr val="tx1"/>
              </a:solidFill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Fotoaparát zrcadlovka (1x)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Flipchart (1x)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Interaktivní systém (1x)</a:t>
            </a:r>
            <a:endParaRPr lang="cs-CZ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346777" cy="1320800"/>
          </a:xfrm>
        </p:spPr>
        <p:txBody>
          <a:bodyPr>
            <a:normAutofit/>
          </a:bodyPr>
          <a:lstStyle/>
          <a:p>
            <a:r>
              <a:rPr lang="cs-CZ" b="1" dirty="0"/>
              <a:t>Projekt je realizován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za </a:t>
            </a:r>
            <a:r>
              <a:rPr lang="cs-CZ" b="1" dirty="0"/>
              <a:t>podpory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4221088"/>
            <a:ext cx="7498080" cy="238735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3600" dirty="0" smtClean="0">
                <a:solidFill>
                  <a:schemeClr val="tx1"/>
                </a:solidFill>
              </a:rPr>
              <a:t>Děkuji za pozornost.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1403648" y="2780928"/>
            <a:ext cx="7498080" cy="244827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36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" t="21218" r="3681" b="20732"/>
          <a:stretch/>
        </p:blipFill>
        <p:spPr>
          <a:xfrm>
            <a:off x="609599" y="1916832"/>
            <a:ext cx="7715143" cy="1080120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4607049" y="6209294"/>
            <a:ext cx="4392488" cy="6292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sz="2600" dirty="0" smtClean="0">
                <a:solidFill>
                  <a:schemeClr val="tx1"/>
                </a:solidFill>
              </a:rPr>
              <a:t>Mgr. Ilona Medunová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Cíl projektu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488613"/>
            <a:ext cx="7346777" cy="3880773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b="1" dirty="0" smtClean="0">
                <a:solidFill>
                  <a:schemeClr val="tx1"/>
                </a:solidFill>
              </a:rPr>
              <a:t>Podpora inkluzivního vzděláván</a:t>
            </a:r>
            <a:r>
              <a:rPr lang="cs-CZ" sz="2600" dirty="0" smtClean="0">
                <a:solidFill>
                  <a:schemeClr val="tx1"/>
                </a:solidFill>
              </a:rPr>
              <a:t>í</a:t>
            </a:r>
          </a:p>
          <a:p>
            <a:pPr marL="82296" indent="0" algn="just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s</a:t>
            </a:r>
            <a:r>
              <a:rPr lang="cs-CZ" sz="2600" dirty="0">
                <a:solidFill>
                  <a:schemeClr val="tx1"/>
                </a:solidFill>
              </a:rPr>
              <a:t> ohledem na žáky ze sociálně odlišného prostředí. </a:t>
            </a:r>
            <a:endParaRPr lang="cs-CZ" sz="2600" dirty="0" smtClean="0">
              <a:solidFill>
                <a:schemeClr val="tx1"/>
              </a:solidFill>
            </a:endParaRPr>
          </a:p>
          <a:p>
            <a:pPr marL="82296" indent="0" algn="just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Důraz </a:t>
            </a:r>
            <a:r>
              <a:rPr lang="cs-CZ" sz="2600" dirty="0">
                <a:solidFill>
                  <a:schemeClr val="tx1"/>
                </a:solidFill>
              </a:rPr>
              <a:t>je kladen na aktivity, které napomáhají této cílové skupině setrvat ve vzdělávání </a:t>
            </a:r>
            <a:r>
              <a:rPr lang="cs-CZ" sz="2600" dirty="0" smtClean="0">
                <a:solidFill>
                  <a:schemeClr val="tx1"/>
                </a:solidFill>
              </a:rPr>
              <a:t/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a překonat </a:t>
            </a:r>
            <a:r>
              <a:rPr lang="cs-CZ" sz="2600" dirty="0">
                <a:solidFill>
                  <a:schemeClr val="tx1"/>
                </a:solidFill>
              </a:rPr>
              <a:t>počáteční školní neúspěšnost, plnohodnotně a aktivně zapojit do majoritní společnosti a zažít úspěch při školních </a:t>
            </a:r>
            <a:r>
              <a:rPr lang="cs-CZ" sz="2600" dirty="0" smtClean="0">
                <a:solidFill>
                  <a:schemeClr val="tx1"/>
                </a:solidFill>
              </a:rPr>
              <a:t/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a </a:t>
            </a:r>
            <a:r>
              <a:rPr lang="cs-CZ" sz="2600" dirty="0">
                <a:solidFill>
                  <a:schemeClr val="tx1"/>
                </a:solidFill>
              </a:rPr>
              <a:t>mimoškolních aktivitách. </a:t>
            </a:r>
            <a:endParaRPr lang="cs-CZ" sz="2600" dirty="0" smtClean="0">
              <a:solidFill>
                <a:schemeClr val="tx1"/>
              </a:solidFill>
            </a:endParaRPr>
          </a:p>
          <a:p>
            <a:pPr marL="82296" indent="0" algn="just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Nedílnou </a:t>
            </a:r>
            <a:r>
              <a:rPr lang="cs-CZ" sz="2600" dirty="0">
                <a:solidFill>
                  <a:schemeClr val="tx1"/>
                </a:solidFill>
              </a:rPr>
              <a:t>součástí je i </a:t>
            </a:r>
            <a:r>
              <a:rPr lang="cs-CZ" sz="2600" b="1" dirty="0">
                <a:solidFill>
                  <a:schemeClr val="tx1"/>
                </a:solidFill>
              </a:rPr>
              <a:t>profesní a osobnostní rozvoj </a:t>
            </a:r>
            <a:r>
              <a:rPr lang="cs-CZ" sz="2600" dirty="0">
                <a:solidFill>
                  <a:schemeClr val="tx1"/>
                </a:solidFill>
              </a:rPr>
              <a:t>pedagogických pracovníků, kteří získají nové poznatky a rozvinou své kompetence.</a:t>
            </a:r>
          </a:p>
        </p:txBody>
      </p:sp>
    </p:spTree>
    <p:extLst>
      <p:ext uri="{BB962C8B-B14F-4D97-AF65-F5344CB8AC3E}">
        <p14:creationId xmlns:p14="http://schemas.microsoft.com/office/powerpoint/2010/main" val="34596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Důvody k podání projektové žádosti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velký počet žáků se speciálními vzdělávacími potřebami – 112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mnoho žáků předčasně ukončujících studium (50-80 ročně)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mnoho žáků cizinců</a:t>
            </a:r>
            <a:r>
              <a:rPr lang="cs-CZ" sz="2800" dirty="0">
                <a:solidFill>
                  <a:schemeClr val="tx1"/>
                </a:solidFill>
              </a:rPr>
              <a:t>, romských </a:t>
            </a:r>
            <a:r>
              <a:rPr lang="cs-CZ" sz="2800" dirty="0" smtClean="0">
                <a:solidFill>
                  <a:schemeClr val="tx1"/>
                </a:solidFill>
              </a:rPr>
              <a:t>žáků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mnoho asistentů pedagoga - 7</a:t>
            </a:r>
            <a:endParaRPr lang="cs-CZ" sz="2800" dirty="0">
              <a:solidFill>
                <a:schemeClr val="tx1"/>
              </a:solidFill>
            </a:endParaRP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potřeba podpořit růst školního poradenského pracoviště (speciální pedagog, koordinátor inkluze)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endParaRPr lang="cs-CZ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2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Důvody k podání projektové žádosti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potřeba </a:t>
            </a:r>
            <a:r>
              <a:rPr lang="cs-CZ" sz="2800" dirty="0">
                <a:solidFill>
                  <a:schemeClr val="tx1"/>
                </a:solidFill>
              </a:rPr>
              <a:t>osobnostního rozvoje </a:t>
            </a:r>
            <a:r>
              <a:rPr lang="cs-CZ" sz="2800" dirty="0" smtClean="0">
                <a:solidFill>
                  <a:schemeClr val="tx1"/>
                </a:solidFill>
              </a:rPr>
              <a:t>a</a:t>
            </a:r>
            <a:r>
              <a:rPr lang="cs-CZ" sz="2800" dirty="0">
                <a:solidFill>
                  <a:schemeClr val="tx1"/>
                </a:solidFill>
              </a:rPr>
              <a:t> dalšího vzdělávání</a:t>
            </a:r>
            <a:r>
              <a:rPr lang="cs-CZ" sz="2800" dirty="0" smtClean="0">
                <a:solidFill>
                  <a:schemeClr val="tx1"/>
                </a:solidFill>
              </a:rPr>
              <a:t> </a:t>
            </a:r>
            <a:r>
              <a:rPr lang="cs-CZ" sz="2800" dirty="0">
                <a:solidFill>
                  <a:schemeClr val="tx1"/>
                </a:solidFill>
              </a:rPr>
              <a:t>pedagogických pracovníků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podpora pedagogů při zavádění </a:t>
            </a:r>
            <a:br>
              <a:rPr lang="cs-CZ" sz="2800" dirty="0" smtClean="0">
                <a:solidFill>
                  <a:schemeClr val="tx1"/>
                </a:solidFill>
              </a:rPr>
            </a:br>
            <a:r>
              <a:rPr lang="cs-CZ" sz="2800" dirty="0" smtClean="0">
                <a:solidFill>
                  <a:schemeClr val="tx1"/>
                </a:solidFill>
              </a:rPr>
              <a:t>a rozvoji společného vzdělávání přímo ve škole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800" dirty="0" smtClean="0">
                <a:solidFill>
                  <a:schemeClr val="tx1"/>
                </a:solidFill>
              </a:rPr>
              <a:t>metodická podpora pedagogů při práci s heterogenní skupinou (metoda kolegiálního vedení, supervize)</a:t>
            </a:r>
          </a:p>
        </p:txBody>
      </p:sp>
    </p:spTree>
    <p:extLst>
      <p:ext uri="{BB962C8B-B14F-4D97-AF65-F5344CB8AC3E}">
        <p14:creationId xmlns:p14="http://schemas.microsoft.com/office/powerpoint/2010/main" val="321542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Odborný </a:t>
            </a:r>
            <a:r>
              <a:rPr lang="cs-CZ" b="1" dirty="0" smtClean="0"/>
              <a:t>tým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8880681"/>
              </p:ext>
            </p:extLst>
          </p:nvPr>
        </p:nvGraphicFramePr>
        <p:xfrm>
          <a:off x="645070" y="1340768"/>
          <a:ext cx="7602048" cy="5086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38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9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019">
                  <a:extLst>
                    <a:ext uri="{9D8B030D-6E8A-4147-A177-3AD203B41FA5}">
                      <a16:colId xmlns:a16="http://schemas.microsoft.com/office/drawing/2014/main" val="1835026796"/>
                    </a:ext>
                  </a:extLst>
                </a:gridCol>
              </a:tblGrid>
              <a:tr h="643210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Manažer klíčové aktivity 1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třídního kolektivu</a:t>
                      </a:r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Manažer klíčové aktivity 2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Metodik koheze třídního kolektivu</a:t>
                      </a:r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</a:t>
                      </a:r>
                      <a:r>
                        <a:rPr kumimoji="0" lang="cs-CZ" sz="2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Český jazyk</a:t>
                      </a:r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Speciální pedagog 1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pl-PL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Matematika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Speciální pedagog 2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pl-PL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Německý jazyk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Koordinátor inkluze 1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8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Anglický jazyk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Koordinátor inkluze 2</a:t>
                      </a: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083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Potraviny a výživa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083">
                <a:tc gridSpan="2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OP Pekař a Cukrář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9525" marR="9525" marT="9525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4824">
                <a:tc gridSpan="3"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</a:t>
                      </a:r>
                      <a:r>
                        <a:rPr kumimoji="0" lang="cs-CZ" sz="2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Technologie/Technika </a:t>
                      </a:r>
                      <a:r>
                        <a:rPr kumimoji="0" lang="cs-CZ" sz="23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provozu</a:t>
                      </a: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kumimoji="0" lang="cs-CZ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1083">
                <a:tc>
                  <a:txBody>
                    <a:bodyPr/>
                    <a:lstStyle/>
                    <a:p>
                      <a:pPr algn="l" fontAlgn="b"/>
                      <a:r>
                        <a:rPr kumimoji="0" lang="cs-CZ" sz="23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Lektor – Kulturní aktivity</a:t>
                      </a:r>
                    </a:p>
                  </a:txBody>
                  <a:tcPr marL="9525" marR="9525" marT="9525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1083"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kumimoji="0" lang="cs-CZ" sz="2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177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18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Projektové aktivity 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3444" y="1340768"/>
            <a:ext cx="7600888" cy="5149552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b="1" dirty="0" smtClean="0">
                <a:solidFill>
                  <a:schemeClr val="tx1"/>
                </a:solidFill>
              </a:rPr>
              <a:t>Programy zaměřené na usnadnění přechodu žáků mezi stupni vzdělávání</a:t>
            </a:r>
            <a:r>
              <a:rPr lang="cs-CZ" sz="2600" dirty="0" smtClean="0">
                <a:solidFill>
                  <a:schemeClr val="tx1"/>
                </a:solidFill>
              </a:rPr>
              <a:t>: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 smtClean="0">
                <a:solidFill>
                  <a:schemeClr val="tx1"/>
                </a:solidFill>
              </a:rPr>
              <a:t>formou doučovacích aktivit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r</a:t>
            </a:r>
            <a:r>
              <a:rPr lang="cs-CZ" sz="2600" dirty="0" smtClean="0">
                <a:solidFill>
                  <a:schemeClr val="tx1"/>
                </a:solidFill>
              </a:rPr>
              <a:t>ozvoj komunikačních dovedností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 smtClean="0">
                <a:solidFill>
                  <a:schemeClr val="tx1"/>
                </a:solidFill>
              </a:rPr>
              <a:t>rozvoj jazykových návyků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 smtClean="0">
                <a:solidFill>
                  <a:schemeClr val="tx1"/>
                </a:solidFill>
              </a:rPr>
              <a:t>rozvoj čtenářské gramotnosti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 smtClean="0">
                <a:solidFill>
                  <a:schemeClr val="tx1"/>
                </a:solidFill>
              </a:rPr>
              <a:t>rozvoj dovedností v oblasti IKT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b="1" dirty="0" smtClean="0">
                <a:solidFill>
                  <a:schemeClr val="tx1"/>
                </a:solidFill>
              </a:rPr>
              <a:t>Volnočasové aktivity</a:t>
            </a:r>
            <a:r>
              <a:rPr lang="cs-CZ" sz="2600" dirty="0" smtClean="0">
                <a:solidFill>
                  <a:schemeClr val="tx1"/>
                </a:solidFill>
              </a:rPr>
              <a:t>: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>
                <a:solidFill>
                  <a:schemeClr val="tx1"/>
                </a:solidFill>
              </a:rPr>
              <a:t>z</a:t>
            </a:r>
            <a:r>
              <a:rPr lang="cs-CZ" sz="2600" dirty="0" smtClean="0">
                <a:solidFill>
                  <a:schemeClr val="tx1"/>
                </a:solidFill>
              </a:rPr>
              <a:t>ájmová aktivita IKT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2600" dirty="0" smtClean="0">
                <a:solidFill>
                  <a:schemeClr val="tx1"/>
                </a:solidFill>
              </a:rPr>
              <a:t>kulturní kroužek (fotografický)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07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Projektová inovativní řešení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3046" y="1340768"/>
            <a:ext cx="6767266" cy="4248472"/>
          </a:xfrm>
        </p:spPr>
        <p:txBody>
          <a:bodyPr>
            <a:noAutofit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názorné – demonstrační metody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instruktáž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dovednostně - praktické metody (žáci se naučili sestavit plán a rozpočet akce, péct chleba původní metodou)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využití moderních technologií (tablety)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vznik didaktických materiálů (pracovní listy, metodické listy, katalog pekařských výrobků, komiksy, plakáty, letáky)</a:t>
            </a:r>
          </a:p>
        </p:txBody>
      </p:sp>
    </p:spTree>
    <p:extLst>
      <p:ext uri="{BB962C8B-B14F-4D97-AF65-F5344CB8AC3E}">
        <p14:creationId xmlns:p14="http://schemas.microsoft.com/office/powerpoint/2010/main" val="3050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Cílová skupina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412776"/>
            <a:ext cx="6347714" cy="3880773"/>
          </a:xfrm>
        </p:spPr>
        <p:txBody>
          <a:bodyPr>
            <a:normAutofit lnSpcReduction="10000"/>
          </a:bodyPr>
          <a:lstStyle/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žáci prvních ročníků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r>
              <a:rPr lang="cs-CZ" sz="2600" dirty="0" smtClean="0">
                <a:solidFill>
                  <a:schemeClr val="tx1"/>
                </a:solidFill>
              </a:rPr>
              <a:t>žáci v nově vznikajících kolektivech (např. žáci opakující ročník, žáci nastupující zpět do vzdělávání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po přerušení studia nebo přestupující </a:t>
            </a:r>
            <a:br>
              <a:rPr lang="cs-CZ" sz="26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</a:rPr>
              <a:t>z jiných škol)</a:t>
            </a:r>
          </a:p>
          <a:p>
            <a:pPr algn="just">
              <a:buClr>
                <a:schemeClr val="tx2">
                  <a:lumMod val="60000"/>
                  <a:lumOff val="40000"/>
                </a:schemeClr>
              </a:buClr>
            </a:pPr>
            <a:endParaRPr lang="cs-CZ" sz="2600" dirty="0" smtClean="0">
              <a:solidFill>
                <a:schemeClr val="tx1"/>
              </a:solidFill>
            </a:endParaRPr>
          </a:p>
          <a:p>
            <a:pPr marL="82296" indent="0" algn="just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Očekávání žáků </a:t>
            </a:r>
            <a:r>
              <a:rPr lang="cs-CZ" sz="26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nalezení nových přátel a nových kolektivů.</a:t>
            </a:r>
            <a:endParaRPr lang="cs-CZ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920</TotalTime>
  <Words>802</Words>
  <Application>Microsoft Office PowerPoint</Application>
  <PresentationFormat>Předvádění na obrazovce (4:3)</PresentationFormat>
  <Paragraphs>173</Paragraphs>
  <Slides>24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</vt:lpstr>
      <vt:lpstr>Wingdings 2</vt:lpstr>
      <vt:lpstr>Wingdings 3</vt:lpstr>
      <vt:lpstr>Faseta</vt:lpstr>
      <vt:lpstr>   „Učíme se vedle sebe“ „We learn side by side“</vt:lpstr>
      <vt:lpstr>Základní údaje o projektu</vt:lpstr>
      <vt:lpstr>Cíl projektu</vt:lpstr>
      <vt:lpstr>Důvody k podání projektové žádosti</vt:lpstr>
      <vt:lpstr>Důvody k podání projektové žádosti</vt:lpstr>
      <vt:lpstr>Odborný tým</vt:lpstr>
      <vt:lpstr>Projektové aktivity </vt:lpstr>
      <vt:lpstr>Projektová inovativní řešení</vt:lpstr>
      <vt:lpstr>Cílová skupina</vt:lpstr>
      <vt:lpstr>Partner projektu</vt:lpstr>
      <vt:lpstr>Klíčové aktivity</vt:lpstr>
      <vt:lpstr>Klíčové aktivity</vt:lpstr>
      <vt:lpstr>Klíčové aktivity</vt:lpstr>
      <vt:lpstr>Klíčové aktivity</vt:lpstr>
      <vt:lpstr>Ukázka projektových aktivit</vt:lpstr>
      <vt:lpstr>Ukázka projektových aktivit</vt:lpstr>
      <vt:lpstr>Ukázka projektových aktivit</vt:lpstr>
      <vt:lpstr>Ukázka projektových aktivit</vt:lpstr>
      <vt:lpstr>Aktivity</vt:lpstr>
      <vt:lpstr>Naplňování indikátorů</vt:lpstr>
      <vt:lpstr>Zhodnocení přínosu projektu</vt:lpstr>
      <vt:lpstr>Zhodnocení přínosu projektu</vt:lpstr>
      <vt:lpstr>Vybavení pořízené z projektu</vt:lpstr>
      <vt:lpstr>Projekt je realizován  za podpory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„Učíme se vedle sebe“ „We learn side by side“</dc:title>
  <dc:creator>_</dc:creator>
  <cp:lastModifiedBy>Uživatel systému Windows</cp:lastModifiedBy>
  <cp:revision>186</cp:revision>
  <dcterms:created xsi:type="dcterms:W3CDTF">2016-11-04T19:05:01Z</dcterms:created>
  <dcterms:modified xsi:type="dcterms:W3CDTF">2019-06-05T04:01:02Z</dcterms:modified>
</cp:coreProperties>
</file>